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14"/>
  </p:notesMasterIdLst>
  <p:sldIdLst>
    <p:sldId id="318" r:id="rId3"/>
    <p:sldId id="311" r:id="rId4"/>
    <p:sldId id="304" r:id="rId5"/>
    <p:sldId id="317" r:id="rId6"/>
    <p:sldId id="321" r:id="rId7"/>
    <p:sldId id="313" r:id="rId8"/>
    <p:sldId id="316" r:id="rId9"/>
    <p:sldId id="319" r:id="rId10"/>
    <p:sldId id="310" r:id="rId11"/>
    <p:sldId id="314" r:id="rId12"/>
    <p:sldId id="320" r:id="rId13"/>
  </p:sldIdLst>
  <p:sldSz cx="12192000" cy="6858000"/>
  <p:notesSz cx="6858000" cy="9144000"/>
  <p:custShowLst>
    <p:custShow name="Main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18"/>
            <p14:sldId id="311"/>
            <p14:sldId id="304"/>
            <p14:sldId id="317"/>
            <p14:sldId id="321"/>
            <p14:sldId id="313"/>
            <p14:sldId id="316"/>
            <p14:sldId id="319"/>
            <p14:sldId id="310"/>
            <p14:sldId id="314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505050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0903" autoAdjust="0"/>
  </p:normalViewPr>
  <p:slideViewPr>
    <p:cSldViewPr snapToGrid="0">
      <p:cViewPr varScale="1">
        <p:scale>
          <a:sx n="70" d="100"/>
          <a:sy n="70" d="100"/>
        </p:scale>
        <p:origin x="111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Req/sec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ASP.NET Core (on Kestrel)</c:v>
                </c:pt>
                <c:pt idx="1">
                  <c:v>ASP.NET 4.6</c:v>
                </c:pt>
                <c:pt idx="2">
                  <c:v>Node.js (Linux)</c:v>
                </c:pt>
                <c:pt idx="3">
                  <c:v>Scala</c:v>
                </c:pt>
                <c:pt idx="4">
                  <c:v>Netty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313001</c:v>
                </c:pt>
                <c:pt idx="1">
                  <c:v>57843</c:v>
                </c:pt>
                <c:pt idx="2">
                  <c:v>127017</c:v>
                </c:pt>
                <c:pt idx="3">
                  <c:v>176509</c:v>
                </c:pt>
                <c:pt idx="4">
                  <c:v>447993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3C-4EA0-BD32-ABBBF010D7F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51441056"/>
        <c:axId val="551440072"/>
      </c:barChart>
      <c:catAx>
        <c:axId val="5514410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Frameworks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440072"/>
        <c:crosses val="autoZero"/>
        <c:auto val="1"/>
        <c:lblAlgn val="ctr"/>
        <c:lblOffset val="100"/>
        <c:noMultiLvlLbl val="0"/>
      </c:catAx>
      <c:valAx>
        <c:axId val="551440072"/>
        <c:scaling>
          <c:orientation val="minMax"/>
        </c:scaling>
        <c:delete val="0"/>
        <c:axPos val="b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44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b="1" dirty="0">
            <a:solidFill>
              <a:schemeClr val="accent1"/>
            </a:solidFill>
          </a:endParaRPr>
        </a:p>
        <a:p>
          <a:endParaRPr lang="en-US" b="1" dirty="0"/>
        </a:p>
        <a:p>
          <a:r>
            <a:rPr lang="en-US" b="0" dirty="0"/>
            <a:t>C#, F#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87EFE73E-990E-4504-A7B2-17E3655DD509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6291B2C5-1D7A-4FD6-9AF9-2E631D208B2E}" type="parTrans" cxnId="{1C79AD25-BD91-42D3-910B-1A99E0140729}">
      <dgm:prSet/>
      <dgm:spPr/>
      <dgm:t>
        <a:bodyPr/>
        <a:lstStyle/>
        <a:p>
          <a:endParaRPr lang="en-US"/>
        </a:p>
      </dgm:t>
    </dgm:pt>
    <dgm:pt modelId="{E0B15EF6-DE6C-49FF-A5AC-B92B9969E8C7}" type="sibTrans" cxnId="{1C79AD25-BD91-42D3-910B-1A99E0140729}">
      <dgm:prSet/>
      <dgm:spPr/>
      <dgm:t>
        <a:bodyPr/>
        <a:lstStyle/>
        <a:p>
          <a:endParaRPr lang="en-US"/>
        </a:p>
      </dgm:t>
    </dgm:pt>
    <dgm:pt modelId="{EB6EFCE1-31C0-4309-BE65-26BBBDFB9BEF}">
      <dgm:prSet phldrT="[Text]"/>
      <dgm:spPr/>
      <dgm:t>
        <a:bodyPr/>
        <a:lstStyle/>
        <a:p>
          <a:r>
            <a:rPr lang="en-US" dirty="0" err="1"/>
            <a:t>SignalR</a:t>
          </a:r>
          <a:r>
            <a:rPr lang="en-US" dirty="0"/>
            <a:t>*</a:t>
          </a:r>
        </a:p>
      </dgm:t>
    </dgm:pt>
    <dgm:pt modelId="{849FDFAC-CAE9-4D67-A3D4-872E6AE4F182}" type="parTrans" cxnId="{B42BC518-4B6A-43D3-83F5-B52D972690C1}">
      <dgm:prSet/>
      <dgm:spPr/>
      <dgm:t>
        <a:bodyPr/>
        <a:lstStyle/>
        <a:p>
          <a:endParaRPr lang="en-US"/>
        </a:p>
      </dgm:t>
    </dgm:pt>
    <dgm:pt modelId="{CD6A696A-5384-4161-B9B2-B1F89D644482}" type="sibTrans" cxnId="{B42BC518-4B6A-43D3-83F5-B52D972690C1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4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4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3"/>
      <dgm:spPr/>
    </dgm:pt>
    <dgm:pt modelId="{6B59D705-D162-4C2D-8F78-51D866F8D18C}" type="pres">
      <dgm:prSet presAssocID="{3E0D2DEF-9999-46BA-96F4-6E4371AD21D7}" presName="vertSpace2b" presStyleCnt="0"/>
      <dgm:spPr/>
    </dgm:pt>
    <dgm:pt modelId="{D609CBCF-6D31-4564-8C6C-A4278F777A4C}" type="pres">
      <dgm:prSet presAssocID="{EB6EFCE1-31C0-4309-BE65-26BBBDFB9BEF}" presName="horz2" presStyleCnt="0"/>
      <dgm:spPr/>
    </dgm:pt>
    <dgm:pt modelId="{F0F798F6-0F77-434C-8D49-53E09CB76D9C}" type="pres">
      <dgm:prSet presAssocID="{EB6EFCE1-31C0-4309-BE65-26BBBDFB9BEF}" presName="horzSpace2" presStyleCnt="0"/>
      <dgm:spPr/>
    </dgm:pt>
    <dgm:pt modelId="{05539C56-EBF9-4EC0-8B78-F406B0295FDB}" type="pres">
      <dgm:prSet presAssocID="{EB6EFCE1-31C0-4309-BE65-26BBBDFB9BEF}" presName="tx2" presStyleLbl="revTx" presStyleIdx="2" presStyleCnt="4"/>
      <dgm:spPr/>
    </dgm:pt>
    <dgm:pt modelId="{79277473-1136-49F3-9625-713FC5172B81}" type="pres">
      <dgm:prSet presAssocID="{EB6EFCE1-31C0-4309-BE65-26BBBDFB9BEF}" presName="vert2" presStyleCnt="0"/>
      <dgm:spPr/>
    </dgm:pt>
    <dgm:pt modelId="{543235ED-212A-4845-AF38-5FFE5ABA96F8}" type="pres">
      <dgm:prSet presAssocID="{EB6EFCE1-31C0-4309-BE65-26BBBDFB9BEF}" presName="thinLine2b" presStyleLbl="callout" presStyleIdx="1" presStyleCnt="3"/>
      <dgm:spPr/>
    </dgm:pt>
    <dgm:pt modelId="{130FC140-884C-46AB-B4AB-443867F6EEAE}" type="pres">
      <dgm:prSet presAssocID="{EB6EFCE1-31C0-4309-BE65-26BBBDFB9BEF}" presName="vertSpace2b" presStyleCnt="0"/>
      <dgm:spPr/>
    </dgm:pt>
    <dgm:pt modelId="{6E1B0E4D-E3D3-4D2F-8A99-D3C8A35A49BD}" type="pres">
      <dgm:prSet presAssocID="{87EFE73E-990E-4504-A7B2-17E3655DD509}" presName="horz2" presStyleCnt="0"/>
      <dgm:spPr/>
    </dgm:pt>
    <dgm:pt modelId="{6EA0EEE2-5AD2-491F-BB2F-AB53D2C53B72}" type="pres">
      <dgm:prSet presAssocID="{87EFE73E-990E-4504-A7B2-17E3655DD509}" presName="horzSpace2" presStyleCnt="0"/>
      <dgm:spPr/>
    </dgm:pt>
    <dgm:pt modelId="{01CE94D1-6915-4FE7-8DFA-9400965D1DCC}" type="pres">
      <dgm:prSet presAssocID="{87EFE73E-990E-4504-A7B2-17E3655DD509}" presName="tx2" presStyleLbl="revTx" presStyleIdx="3" presStyleCnt="4"/>
      <dgm:spPr/>
    </dgm:pt>
    <dgm:pt modelId="{AE2AB994-1502-44DE-8AF2-17A3A8108F64}" type="pres">
      <dgm:prSet presAssocID="{87EFE73E-990E-4504-A7B2-17E3655DD509}" presName="vert2" presStyleCnt="0"/>
      <dgm:spPr/>
    </dgm:pt>
    <dgm:pt modelId="{7E92660A-296F-4CEC-8BDA-477316998681}" type="pres">
      <dgm:prSet presAssocID="{87EFE73E-990E-4504-A7B2-17E3655DD509}" presName="thinLine2b" presStyleLbl="callout" presStyleIdx="2" presStyleCnt="3"/>
      <dgm:spPr/>
    </dgm:pt>
    <dgm:pt modelId="{D9BF3DCF-AA0E-425C-8D43-0B1AA493C223}" type="pres">
      <dgm:prSet presAssocID="{87EFE73E-990E-4504-A7B2-17E3655DD509}" presName="vertSpace2b" presStyleCnt="0"/>
      <dgm:spPr/>
    </dgm:pt>
  </dgm:ptLst>
  <dgm:cxnLst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3AECC864-C2F0-4584-999F-7B72EA5AD2C8}" type="presOf" srcId="{EB6EFCE1-31C0-4309-BE65-26BBBDFB9BEF}" destId="{05539C56-EBF9-4EC0-8B78-F406B0295FDB}" srcOrd="0" destOrd="0" presId="urn:microsoft.com/office/officeart/2008/layout/LinedList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B1E812FB-8262-4FA3-9B55-959F0137DF70}" type="presOf" srcId="{87EFE73E-990E-4504-A7B2-17E3655DD509}" destId="{01CE94D1-6915-4FE7-8DFA-9400965D1DCC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1C79AD25-BD91-42D3-910B-1A99E0140729}" srcId="{6FFB4DBE-91CD-4896-8979-2D7D750020E5}" destId="{87EFE73E-990E-4504-A7B2-17E3655DD509}" srcOrd="2" destOrd="0" parTransId="{6291B2C5-1D7A-4FD6-9AF9-2E631D208B2E}" sibTransId="{E0B15EF6-DE6C-49FF-A5AC-B92B9969E8C7}"/>
    <dgm:cxn modelId="{B42BC518-4B6A-43D3-83F5-B52D972690C1}" srcId="{6FFB4DBE-91CD-4896-8979-2D7D750020E5}" destId="{EB6EFCE1-31C0-4309-BE65-26BBBDFB9BEF}" srcOrd="1" destOrd="0" parTransId="{849FDFAC-CAE9-4D67-A3D4-872E6AE4F182}" sibTransId="{CD6A696A-5384-4161-B9B2-B1F89D644482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F22D31FC-F24F-4F1A-8DED-78EC41F1DA76}" type="presParOf" srcId="{E8C7AB6A-9BA5-4C38-8506-F47491A40AEB}" destId="{D609CBCF-6D31-4564-8C6C-A4278F777A4C}" srcOrd="4" destOrd="0" presId="urn:microsoft.com/office/officeart/2008/layout/LinedList"/>
    <dgm:cxn modelId="{A4333734-D9C4-4D1B-B9A5-6F5633220082}" type="presParOf" srcId="{D609CBCF-6D31-4564-8C6C-A4278F777A4C}" destId="{F0F798F6-0F77-434C-8D49-53E09CB76D9C}" srcOrd="0" destOrd="0" presId="urn:microsoft.com/office/officeart/2008/layout/LinedList"/>
    <dgm:cxn modelId="{F8FC2724-E160-4F40-810F-4B74AA1AD658}" type="presParOf" srcId="{D609CBCF-6D31-4564-8C6C-A4278F777A4C}" destId="{05539C56-EBF9-4EC0-8B78-F406B0295FDB}" srcOrd="1" destOrd="0" presId="urn:microsoft.com/office/officeart/2008/layout/LinedList"/>
    <dgm:cxn modelId="{9B783D8E-FD83-4A0C-9F70-8775750DE6A6}" type="presParOf" srcId="{D609CBCF-6D31-4564-8C6C-A4278F777A4C}" destId="{79277473-1136-49F3-9625-713FC5172B81}" srcOrd="2" destOrd="0" presId="urn:microsoft.com/office/officeart/2008/layout/LinedList"/>
    <dgm:cxn modelId="{A4C4FE0A-1AD1-4AC3-9ED0-B4BFB73611F8}" type="presParOf" srcId="{E8C7AB6A-9BA5-4C38-8506-F47491A40AEB}" destId="{543235ED-212A-4845-AF38-5FFE5ABA96F8}" srcOrd="5" destOrd="0" presId="urn:microsoft.com/office/officeart/2008/layout/LinedList"/>
    <dgm:cxn modelId="{E1FCDE0A-1DEE-4F06-B123-2514C0428456}" type="presParOf" srcId="{E8C7AB6A-9BA5-4C38-8506-F47491A40AEB}" destId="{130FC140-884C-46AB-B4AB-443867F6EEAE}" srcOrd="6" destOrd="0" presId="urn:microsoft.com/office/officeart/2008/layout/LinedList"/>
    <dgm:cxn modelId="{391F88E7-DDE4-4EF7-A6F1-8206E6F461E8}" type="presParOf" srcId="{E8C7AB6A-9BA5-4C38-8506-F47491A40AEB}" destId="{6E1B0E4D-E3D3-4D2F-8A99-D3C8A35A49BD}" srcOrd="7" destOrd="0" presId="urn:microsoft.com/office/officeart/2008/layout/LinedList"/>
    <dgm:cxn modelId="{74F7EC3D-14F5-46AB-AD64-661B99FDCB30}" type="presParOf" srcId="{6E1B0E4D-E3D3-4D2F-8A99-D3C8A35A49BD}" destId="{6EA0EEE2-5AD2-491F-BB2F-AB53D2C53B72}" srcOrd="0" destOrd="0" presId="urn:microsoft.com/office/officeart/2008/layout/LinedList"/>
    <dgm:cxn modelId="{2CB2C54C-84E7-4CBA-8A0D-80D3925EA046}" type="presParOf" srcId="{6E1B0E4D-E3D3-4D2F-8A99-D3C8A35A49BD}" destId="{01CE94D1-6915-4FE7-8DFA-9400965D1DCC}" srcOrd="1" destOrd="0" presId="urn:microsoft.com/office/officeart/2008/layout/LinedList"/>
    <dgm:cxn modelId="{3A7B12DC-E6BF-4A9D-8C8C-C36D1FE871B0}" type="presParOf" srcId="{6E1B0E4D-E3D3-4D2F-8A99-D3C8A35A49BD}" destId="{AE2AB994-1502-44DE-8AF2-17A3A8108F64}" srcOrd="2" destOrd="0" presId="urn:microsoft.com/office/officeart/2008/layout/LinedList"/>
    <dgm:cxn modelId="{700C33C0-9AFE-434D-9C1E-08DA39AB88AB}" type="presParOf" srcId="{E8C7AB6A-9BA5-4C38-8506-F47491A40AEB}" destId="{7E92660A-296F-4CEC-8BDA-477316998681}" srcOrd="8" destOrd="0" presId="urn:microsoft.com/office/officeart/2008/layout/LinedList"/>
    <dgm:cxn modelId="{6D20AC5D-820C-4499-9005-011D7B2DF3C0}" type="presParOf" srcId="{E8C7AB6A-9BA5-4C38-8506-F47491A40AEB}" destId="{D9BF3DCF-AA0E-425C-8D43-0B1AA493C22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sz="5400" b="1" kern="1200" dirty="0">
            <a:solidFill>
              <a:schemeClr val="accent1"/>
            </a:solidFill>
          </a:endParaRP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C#, F#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67989"/>
          <a:ext cx="6900451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MVC</a:t>
          </a:r>
        </a:p>
      </dsp:txBody>
      <dsp:txXfrm>
        <a:off x="3609525" y="67989"/>
        <a:ext cx="6900451" cy="1359793"/>
      </dsp:txXfrm>
    </dsp:sp>
    <dsp:sp modelId="{3C554BB2-3B38-41E4-86BF-0E86B522FC6A}">
      <dsp:nvSpPr>
        <dsp:cNvPr id="0" name=""/>
        <dsp:cNvSpPr/>
      </dsp:nvSpPr>
      <dsp:spPr>
        <a:xfrm>
          <a:off x="3477669" y="1427782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39C56-EBF9-4EC0-8B78-F406B0295FDB}">
      <dsp:nvSpPr>
        <dsp:cNvPr id="0" name=""/>
        <dsp:cNvSpPr/>
      </dsp:nvSpPr>
      <dsp:spPr>
        <a:xfrm>
          <a:off x="3609525" y="1495772"/>
          <a:ext cx="6900451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 err="1"/>
            <a:t>SignalR</a:t>
          </a:r>
          <a:r>
            <a:rPr lang="en-US" sz="5900" kern="1200" dirty="0"/>
            <a:t>*</a:t>
          </a:r>
        </a:p>
      </dsp:txBody>
      <dsp:txXfrm>
        <a:off x="3609525" y="1495772"/>
        <a:ext cx="6900451" cy="1359793"/>
      </dsp:txXfrm>
    </dsp:sp>
    <dsp:sp modelId="{543235ED-212A-4845-AF38-5FFE5ABA96F8}">
      <dsp:nvSpPr>
        <dsp:cNvPr id="0" name=""/>
        <dsp:cNvSpPr/>
      </dsp:nvSpPr>
      <dsp:spPr>
        <a:xfrm>
          <a:off x="3477669" y="2855565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E94D1-6915-4FE7-8DFA-9400965D1DCC}">
      <dsp:nvSpPr>
        <dsp:cNvPr id="0" name=""/>
        <dsp:cNvSpPr/>
      </dsp:nvSpPr>
      <dsp:spPr>
        <a:xfrm>
          <a:off x="3609525" y="2923555"/>
          <a:ext cx="6900451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Web API</a:t>
          </a:r>
        </a:p>
      </dsp:txBody>
      <dsp:txXfrm>
        <a:off x="3609525" y="2923555"/>
        <a:ext cx="6900451" cy="1359793"/>
      </dsp:txXfrm>
    </dsp:sp>
    <dsp:sp modelId="{7E92660A-296F-4CEC-8BDA-477316998681}">
      <dsp:nvSpPr>
        <dsp:cNvPr id="0" name=""/>
        <dsp:cNvSpPr/>
      </dsp:nvSpPr>
      <dsp:spPr>
        <a:xfrm>
          <a:off x="3477669" y="4283348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9432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872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2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Open Source</a:t>
            </a:r>
          </a:p>
          <a:p>
            <a:pPr marL="0" indent="0">
              <a:buFontTx/>
              <a:buNone/>
            </a:pPr>
            <a:r>
              <a:rPr lang="en-US" b="0" u="none" dirty="0"/>
              <a:t>-</a:t>
            </a:r>
            <a:r>
              <a:rPr lang="en-US" b="0" u="none" baseline="0" dirty="0"/>
              <a:t> Developed in the open:</a:t>
            </a:r>
            <a:endParaRPr lang="en-US" b="0" u="none" dirty="0"/>
          </a:p>
          <a:p>
            <a:pPr marL="457200" lvl="1" indent="0">
              <a:buFontTx/>
              <a:buNone/>
            </a:pPr>
            <a:r>
              <a:rPr lang="en-US" b="0" u="none" dirty="0"/>
              <a:t>-</a:t>
            </a:r>
            <a:r>
              <a:rPr lang="en-US" b="0" u="none" baseline="0" dirty="0"/>
              <a:t> Runtime, libraries, compiler, languages, tools</a:t>
            </a:r>
            <a:endParaRPr lang="en-US" b="0" u="none" dirty="0"/>
          </a:p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1708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TechEmpower</a:t>
            </a:r>
            <a:r>
              <a:rPr lang="en-US" baseline="0" dirty="0"/>
              <a:t> </a:t>
            </a:r>
            <a:r>
              <a:rPr lang="en-US" dirty="0"/>
              <a:t>Round 13</a:t>
            </a:r>
          </a:p>
          <a:p>
            <a:pPr marL="0" indent="0">
              <a:buFontTx/>
              <a:buNone/>
            </a:pPr>
            <a:r>
              <a:rPr lang="en-US" dirty="0"/>
              <a:t>- Rank #10</a:t>
            </a:r>
          </a:p>
          <a:p>
            <a:pPr marL="0" indent="0">
              <a:buFontTx/>
              <a:buNone/>
            </a:pPr>
            <a:r>
              <a:rPr lang="en-US" dirty="0"/>
              <a:t>- Exercise</a:t>
            </a:r>
            <a:r>
              <a:rPr lang="en-US" baseline="0" dirty="0"/>
              <a:t> of HTTP request-routing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9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 err="1"/>
              <a:t>StarterWeb</a:t>
            </a:r>
            <a:r>
              <a:rPr lang="en-US" b="1" u="sng" dirty="0"/>
              <a:t> MVC project</a:t>
            </a:r>
          </a:p>
          <a:p>
            <a:pPr marL="0" indent="0">
              <a:buFontTx/>
              <a:buNone/>
            </a:pPr>
            <a:r>
              <a:rPr lang="en-US" dirty="0"/>
              <a:t>254 lines </a:t>
            </a:r>
            <a:r>
              <a:rPr lang="en-US" dirty="0">
                <a:sym typeface="Wingdings" panose="05000000000000000000" pitchFamily="2" charset="2"/>
              </a:rPr>
              <a:t> MVC 5, .NET 4.6.2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19 lines  Core MVC, .NET 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1673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 err="1"/>
              <a:t>StarterWeb</a:t>
            </a:r>
            <a:r>
              <a:rPr lang="en-US" b="1" u="sng" dirty="0"/>
              <a:t> MVC project</a:t>
            </a:r>
          </a:p>
          <a:p>
            <a:pPr marL="0" indent="0">
              <a:buFontTx/>
              <a:buNone/>
            </a:pPr>
            <a:r>
              <a:rPr lang="en-US" dirty="0"/>
              <a:t>254 lines </a:t>
            </a:r>
            <a:r>
              <a:rPr lang="en-US" dirty="0">
                <a:sym typeface="Wingdings" panose="05000000000000000000" pitchFamily="2" charset="2"/>
              </a:rPr>
              <a:t> MVC 5, .NET 4.6.2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19 lines  Core MVC, .NET 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35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my1SA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"/>
            <a:ext cx="12192000" cy="8125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Visual Studio 2017:</a:t>
            </a:r>
            <a:br>
              <a:rPr lang="en-US" sz="4900" b="1" dirty="0"/>
            </a:br>
            <a:r>
              <a:rPr lang="en-US" sz="4000" b="1" dirty="0"/>
              <a:t>The State of .NET Core &amp; Tooling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70460" y="6157609"/>
            <a:ext cx="13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#vs2017</a:t>
            </a:r>
          </a:p>
        </p:txBody>
      </p:sp>
    </p:spTree>
    <p:extLst>
      <p:ext uri="{BB962C8B-B14F-4D97-AF65-F5344CB8AC3E}">
        <p14:creationId xmlns:p14="http://schemas.microsoft.com/office/powerpoint/2010/main" val="1504957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5 Features to Watch in Visual Studio 2017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http://bit.ly/2my1SA7</a:t>
            </a:r>
            <a:endParaRPr lang="en-US" b="1" dirty="0"/>
          </a:p>
        </p:txBody>
      </p:sp>
      <p:pic>
        <p:nvPicPr>
          <p:cNvPr id="1026" name="Picture 2" descr="http://developer.telerik.com/wp-content/uploads/2014/09/visual_studio_productivity_header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3641408"/>
            <a:ext cx="81343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4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github.com/</a:t>
            </a:r>
            <a:r>
              <a:rPr lang="en-US" dirty="0" err="1"/>
              <a:t>scottaddie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 /</a:t>
            </a:r>
            <a:r>
              <a:rPr lang="en-US" dirty="0" err="1"/>
              <a:t>DotNetCoreSampleApp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 /slide-decks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1996977"/>
            <a:ext cx="682893" cy="555188"/>
          </a:xfrm>
          <a:prstGeom prst="rect">
            <a:avLst/>
          </a:prstGeom>
        </p:spPr>
      </p:pic>
      <p:pic>
        <p:nvPicPr>
          <p:cNvPr id="9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2941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1798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7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Wealth of New Choices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4.6.2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      VS 2015+,		VS for Mac**,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Segoe UI Light"/>
              </a:rPr>
              <a:t>				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VS Code			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FDD or SCD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0242" y="616652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** Mac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only; in preview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5436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</a:t>
            </a:r>
            <a:r>
              <a:rPr lang="en-US" dirty="0">
                <a:solidFill>
                  <a:prstClr val="white"/>
                </a:solidFill>
                <a:latin typeface="Segoe UI Light"/>
              </a:rPr>
              <a:t>Early design phase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75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Benchmarking</a:t>
            </a:r>
            <a:br>
              <a:rPr lang="en-US" dirty="0"/>
            </a:br>
            <a:r>
              <a:rPr lang="en-US" sz="1800" dirty="0"/>
              <a:t>Plain Text Requests Per Second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47251070"/>
              </p:ext>
            </p:extLst>
          </p:nvPr>
        </p:nvGraphicFramePr>
        <p:xfrm>
          <a:off x="838199" y="1291960"/>
          <a:ext cx="1026523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7086" y="6536193"/>
            <a:ext cx="3886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https://github.com/aspnet/benchmarks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00892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17433"/>
              </p:ext>
            </p:extLst>
          </p:nvPr>
        </p:nvGraphicFramePr>
        <p:xfrm>
          <a:off x="8657438" y="1639874"/>
          <a:ext cx="2978091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091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Simplification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838200" y="1809473"/>
            <a:ext cx="11065850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Sdk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Microsoft.NET.Sdk.Web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PropertyGroup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TargetFramework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netcoreapp1.1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TargetFramework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PropertyGroup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PropertyGroup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PackageTargetFallback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PackageTargetFallback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);portable-net45+win8+wp8+wpa81;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PackageTargetFallback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PropertyGroup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Microsoft.ApplicationInsights.AspNetCore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2.0.0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Microsoft.AspNetCore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1.1.1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Microsoft.AspNetCore.Mvc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1.1.2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Microsoft.AspNetCore.StaticFiles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1.1.1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Microsoft.Extensions.Logging.Debug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1.1.1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Microsoft.VisualStudio.Web.BrowserLink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1.1.0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DotNetCliToolReference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Microsoft.VisualStudio.Web.CodeGeneration.Tools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1.0.0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/&gt;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8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 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 Core 1.1</a:t>
            </a:r>
          </a:p>
          <a:p>
            <a:r>
              <a:rPr lang="en-US" dirty="0"/>
              <a:t>.NET Core 1.1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55" y="0"/>
            <a:ext cx="6111745" cy="6857999"/>
          </a:xfrm>
          <a:prstGeom prst="parallelogram">
            <a:avLst>
              <a:gd name="adj" fmla="val 40186"/>
            </a:avLst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96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3024</TotalTime>
  <Words>352</Words>
  <Application>Microsoft Office PowerPoint</Application>
  <PresentationFormat>Widescreen</PresentationFormat>
  <Paragraphs>150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Visual Studio 2017: The State of .NET Core &amp; Tooling</vt:lpstr>
      <vt:lpstr>A Wealth of New Choices</vt:lpstr>
      <vt:lpstr>The Value Proposition of .NET Core</vt:lpstr>
      <vt:lpstr>Supported App Models</vt:lpstr>
      <vt:lpstr>Performance Benchmarking Plain Text Requests Per Second</vt:lpstr>
      <vt:lpstr>.NET Core Tooling Considerations</vt:lpstr>
      <vt:lpstr>Project File Simplification</vt:lpstr>
      <vt:lpstr>Tooling Demo</vt:lpstr>
      <vt:lpstr>A Supplementary Resource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Addie, Scott T.</cp:lastModifiedBy>
  <cp:revision>602</cp:revision>
  <dcterms:created xsi:type="dcterms:W3CDTF">2016-07-13T16:00:36Z</dcterms:created>
  <dcterms:modified xsi:type="dcterms:W3CDTF">2017-03-17T02:16:40Z</dcterms:modified>
</cp:coreProperties>
</file>